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sldIdLst>
    <p:sldId id="256" r:id="rId2"/>
    <p:sldId id="257" r:id="rId3"/>
    <p:sldId id="258" r:id="rId4"/>
    <p:sldId id="265" r:id="rId5"/>
    <p:sldId id="266" r:id="rId6"/>
    <p:sldId id="267" r:id="rId7"/>
    <p:sldId id="259" r:id="rId8"/>
    <p:sldId id="269" r:id="rId9"/>
    <p:sldId id="260" r:id="rId10"/>
    <p:sldId id="261" r:id="rId11"/>
    <p:sldId id="262" r:id="rId12"/>
    <p:sldId id="268"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5800"/>
    <a:srgbClr val="6DD0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47"/>
    <p:restoredTop sz="96327"/>
  </p:normalViewPr>
  <p:slideViewPr>
    <p:cSldViewPr snapToGrid="0" snapToObjects="1">
      <p:cViewPr varScale="1">
        <p:scale>
          <a:sx n="113" d="100"/>
          <a:sy n="113" d="100"/>
        </p:scale>
        <p:origin x="181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2/7/2022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083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2/7/2022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54333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2/7/2022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87754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2/7/2022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88935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2/7/2022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53022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2/7/2022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56357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2/7/2022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82531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2/7/2022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5804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2/7/2022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96234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2/7/2022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64782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2/7/2022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58058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2/7/2022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260538782"/>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61" r:id="rId6"/>
    <p:sldLayoutId id="2147483756" r:id="rId7"/>
    <p:sldLayoutId id="2147483757" r:id="rId8"/>
    <p:sldLayoutId id="2147483758" r:id="rId9"/>
    <p:sldLayoutId id="2147483760" r:id="rId10"/>
    <p:sldLayoutId id="2147483759"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www.actuaries.digital/2018/07/02/blockchain-considerations-for-policymakers-and-the-actuarial-profession/" TargetMode="Externa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medium.com/@golemMX/c%C3%B3digos-de-guerra-en-solidity-parte-ii-72f18ccba3af" TargetMode="Externa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medium.com/@golemMX/c%C3%B3digos-de-guerra-en-solidity-parte-ii-72f18ccba3a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www.enliveningedge.org/tools-practices/blockchain-can-build-communities-completely-free-hierarch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 descr="Background pattern&#10;&#10;Description automatically generated">
            <a:extLst>
              <a:ext uri="{FF2B5EF4-FFF2-40B4-BE49-F238E27FC236}">
                <a16:creationId xmlns:a16="http://schemas.microsoft.com/office/drawing/2014/main" id="{38A02D43-EDFE-4F6F-8AF1-2C625860B4D5}"/>
              </a:ext>
            </a:extLst>
          </p:cNvPr>
          <p:cNvPicPr>
            <a:picLocks noChangeAspect="1"/>
          </p:cNvPicPr>
          <p:nvPr/>
        </p:nvPicPr>
        <p:blipFill rotWithShape="1">
          <a:blip r:embed="rId2"/>
          <a:srcRect l="17407" r="11493"/>
          <a:stretch/>
        </p:blipFill>
        <p:spPr>
          <a:xfrm>
            <a:off x="20" y="10"/>
            <a:ext cx="8668492" cy="6857990"/>
          </a:xfrm>
          <a:prstGeom prst="rect">
            <a:avLst/>
          </a:prstGeom>
        </p:spPr>
      </p:pic>
      <p:sp>
        <p:nvSpPr>
          <p:cNvPr id="30" name="Rectangle 29">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10FA1B33-9C60-144A-BBE3-868C67459603}"/>
              </a:ext>
            </a:extLst>
          </p:cNvPr>
          <p:cNvSpPr>
            <a:spLocks noGrp="1"/>
          </p:cNvSpPr>
          <p:nvPr>
            <p:ph type="ctrTitle"/>
          </p:nvPr>
        </p:nvSpPr>
        <p:spPr>
          <a:xfrm>
            <a:off x="7848600" y="1122363"/>
            <a:ext cx="4023360" cy="3204134"/>
          </a:xfrm>
        </p:spPr>
        <p:txBody>
          <a:bodyPr anchor="b">
            <a:normAutofit/>
          </a:bodyPr>
          <a:lstStyle/>
          <a:p>
            <a:r>
              <a:rPr lang="en-US" sz="4400" dirty="0">
                <a:solidFill>
                  <a:srgbClr val="1B5800"/>
                </a:solidFill>
              </a:rPr>
              <a:t>S</a:t>
            </a:r>
            <a:r>
              <a:rPr lang="en-US" sz="4400" dirty="0"/>
              <a:t>mart </a:t>
            </a:r>
            <a:r>
              <a:rPr lang="en-US" sz="4400" dirty="0">
                <a:solidFill>
                  <a:srgbClr val="1B5800"/>
                </a:solidFill>
              </a:rPr>
              <a:t>I</a:t>
            </a:r>
            <a:r>
              <a:rPr lang="en-US" sz="4400" dirty="0"/>
              <a:t>dentity </a:t>
            </a:r>
            <a:r>
              <a:rPr lang="en-US" sz="4400" dirty="0">
                <a:solidFill>
                  <a:srgbClr val="1B5800"/>
                </a:solidFill>
              </a:rPr>
              <a:t>M</a:t>
            </a:r>
            <a:r>
              <a:rPr lang="en-US" sz="4400" dirty="0"/>
              <a:t>anagement </a:t>
            </a:r>
            <a:r>
              <a:rPr lang="en-US" sz="4400" dirty="0">
                <a:solidFill>
                  <a:srgbClr val="1B5800"/>
                </a:solidFill>
              </a:rPr>
              <a:t>P</a:t>
            </a:r>
            <a:r>
              <a:rPr lang="en-US" sz="4400" dirty="0"/>
              <a:t>latform</a:t>
            </a:r>
            <a:br>
              <a:rPr lang="en-US" sz="4400" dirty="0"/>
            </a:br>
            <a:r>
              <a:rPr lang="en-US" sz="4400" dirty="0">
                <a:solidFill>
                  <a:srgbClr val="1B5800"/>
                </a:solidFill>
              </a:rPr>
              <a:t>L</a:t>
            </a:r>
            <a:r>
              <a:rPr lang="en-US" sz="4400" dirty="0"/>
              <a:t>ayout</a:t>
            </a:r>
          </a:p>
        </p:txBody>
      </p:sp>
      <p:sp>
        <p:nvSpPr>
          <p:cNvPr id="5" name="Subtitle 2">
            <a:extLst>
              <a:ext uri="{FF2B5EF4-FFF2-40B4-BE49-F238E27FC236}">
                <a16:creationId xmlns:a16="http://schemas.microsoft.com/office/drawing/2014/main" id="{49A574D8-1D0E-7F42-A29E-5D286522DBE8}"/>
              </a:ext>
            </a:extLst>
          </p:cNvPr>
          <p:cNvSpPr>
            <a:spLocks noGrp="1"/>
          </p:cNvSpPr>
          <p:nvPr>
            <p:ph type="subTitle" idx="1"/>
          </p:nvPr>
        </p:nvSpPr>
        <p:spPr>
          <a:xfrm>
            <a:off x="7848600" y="4872922"/>
            <a:ext cx="4023360" cy="1208141"/>
          </a:xfrm>
        </p:spPr>
        <p:txBody>
          <a:bodyPr>
            <a:normAutofit/>
          </a:bodyPr>
          <a:lstStyle/>
          <a:p>
            <a:r>
              <a:rPr lang="en-US" sz="2000"/>
              <a:t>Brittany Jacques, Debolina Mukherjee, Glenn Kees, Jaime Barragan, and Paul Rodriguez</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5368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400"/>
                                        <p:tgtEl>
                                          <p:spTgt spid="5">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close&#10;&#10;Description automatically generated">
            <a:extLst>
              <a:ext uri="{FF2B5EF4-FFF2-40B4-BE49-F238E27FC236}">
                <a16:creationId xmlns:a16="http://schemas.microsoft.com/office/drawing/2014/main" id="{82668905-CFBE-F848-A541-C02E018E11E0}"/>
              </a:ext>
            </a:extLst>
          </p:cNvPr>
          <p:cNvPicPr>
            <a:picLocks noGrp="1" noChangeAspect="1"/>
          </p:cNvPicPr>
          <p:nvPr>
            <p:ph idx="1"/>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837473B0-CC2E-450A-ABE3-18F120FF3D39}">
                <a1611:picAttrSrcUrl xmlns:a1611="http://schemas.microsoft.com/office/drawing/2016/11/main" r:id="rId4"/>
              </a:ext>
            </a:extLst>
          </a:blip>
          <a:srcRect r="17210" b="2"/>
          <a:stretch/>
        </p:blipFill>
        <p:spPr>
          <a:xfrm>
            <a:off x="20" y="10"/>
            <a:ext cx="8668492" cy="6857990"/>
          </a:xfrm>
          <a:prstGeom prst="rect">
            <a:avLst/>
          </a:prstGeom>
        </p:spPr>
      </p:pic>
      <p:sp>
        <p:nvSpPr>
          <p:cNvPr id="28" name="Rectangle 27">
            <a:extLst>
              <a:ext uri="{FF2B5EF4-FFF2-40B4-BE49-F238E27FC236}">
                <a16:creationId xmlns:a16="http://schemas.microsoft.com/office/drawing/2014/main" id="{EFAEC92A-2230-45B0-A12F-07F9F9EA4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588FFB-31F0-EE4A-90FE-1BE1432BE6BD}"/>
              </a:ext>
            </a:extLst>
          </p:cNvPr>
          <p:cNvSpPr>
            <a:spLocks noGrp="1"/>
          </p:cNvSpPr>
          <p:nvPr>
            <p:ph type="title"/>
          </p:nvPr>
        </p:nvSpPr>
        <p:spPr>
          <a:xfrm>
            <a:off x="8395868" y="1161288"/>
            <a:ext cx="3438144" cy="1124712"/>
          </a:xfrm>
        </p:spPr>
        <p:txBody>
          <a:bodyPr vert="horz" lIns="91440" tIns="45720" rIns="91440" bIns="45720" rtlCol="0" anchor="b">
            <a:normAutofit/>
          </a:bodyPr>
          <a:lstStyle/>
          <a:p>
            <a:r>
              <a:rPr lang="en-US" sz="2800"/>
              <a:t>Findings &amp; Discussion</a:t>
            </a:r>
          </a:p>
        </p:txBody>
      </p:sp>
      <p:sp>
        <p:nvSpPr>
          <p:cNvPr id="30" name="Rectangle 2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4DF309B-068C-EF4C-AFAF-0200BDF08E13}"/>
              </a:ext>
            </a:extLst>
          </p:cNvPr>
          <p:cNvSpPr txBox="1"/>
          <p:nvPr/>
        </p:nvSpPr>
        <p:spPr>
          <a:xfrm>
            <a:off x="8395868" y="2718054"/>
            <a:ext cx="3438906" cy="3207258"/>
          </a:xfrm>
          <a:prstGeom prst="rect">
            <a:avLst/>
          </a:prstGeom>
        </p:spPr>
        <p:txBody>
          <a:bodyPr vert="horz" lIns="91440" tIns="45720" rIns="91440" bIns="45720" rtlCol="0" anchor="t">
            <a:normAutofit/>
          </a:bodyPr>
          <a:lstStyle/>
          <a:p>
            <a:pPr marL="285750" indent="-228600">
              <a:lnSpc>
                <a:spcPct val="110000"/>
              </a:lnSpc>
              <a:spcAft>
                <a:spcPts val="600"/>
              </a:spcAft>
              <a:buFont typeface="Arial" panose="020B0604020202020204" pitchFamily="34" charset="0"/>
              <a:buChar char="•"/>
            </a:pPr>
            <a:r>
              <a:rPr lang="en-US" sz="1700" dirty="0" err="1"/>
              <a:t>grtsgr</a:t>
            </a:r>
            <a:endParaRPr lang="en-US" sz="1700" dirty="0"/>
          </a:p>
        </p:txBody>
      </p:sp>
    </p:spTree>
    <p:extLst>
      <p:ext uri="{BB962C8B-B14F-4D97-AF65-F5344CB8AC3E}">
        <p14:creationId xmlns:p14="http://schemas.microsoft.com/office/powerpoint/2010/main" val="193046796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hape&#10;&#10;Description automatically generated with low confidence">
            <a:extLst>
              <a:ext uri="{FF2B5EF4-FFF2-40B4-BE49-F238E27FC236}">
                <a16:creationId xmlns:a16="http://schemas.microsoft.com/office/drawing/2014/main" id="{6EBD21BA-16CC-9546-AE94-6B0D2FBE792C}"/>
              </a:ext>
            </a:extLst>
          </p:cNvPr>
          <p:cNvPicPr>
            <a:picLocks noChangeAspect="1"/>
          </p:cNvPicPr>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837473B0-CC2E-450A-ABE3-18F120FF3D39}">
                <a1611:picAttrSrcUrl xmlns:a1611="http://schemas.microsoft.com/office/drawing/2016/11/main" r:id="rId4"/>
              </a:ext>
            </a:extLst>
          </a:blip>
          <a:srcRect l="8659" r="6958" b="-1"/>
          <a:stretch/>
        </p:blipFill>
        <p:spPr>
          <a:xfrm>
            <a:off x="3522468" y="10"/>
            <a:ext cx="8669532" cy="6857990"/>
          </a:xfrm>
          <a:prstGeom prst="rect">
            <a:avLst/>
          </a:prstGeom>
        </p:spPr>
      </p:pic>
      <p:sp>
        <p:nvSpPr>
          <p:cNvPr id="21" name="Rectangle 14">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75FEA7-3A13-B94E-A64A-1114E056B735}"/>
              </a:ext>
            </a:extLst>
          </p:cNvPr>
          <p:cNvSpPr>
            <a:spLocks noGrp="1"/>
          </p:cNvSpPr>
          <p:nvPr>
            <p:ph type="title"/>
          </p:nvPr>
        </p:nvSpPr>
        <p:spPr>
          <a:xfrm>
            <a:off x="371094" y="1161288"/>
            <a:ext cx="3438144" cy="1124712"/>
          </a:xfrm>
        </p:spPr>
        <p:txBody>
          <a:bodyPr anchor="b">
            <a:normAutofit/>
          </a:bodyPr>
          <a:lstStyle/>
          <a:p>
            <a:r>
              <a:rPr lang="en-US" sz="2800"/>
              <a:t>Postmortem</a:t>
            </a:r>
          </a:p>
        </p:txBody>
      </p:sp>
      <p:sp>
        <p:nvSpPr>
          <p:cNvPr id="22"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Content Placeholder 9">
            <a:extLst>
              <a:ext uri="{FF2B5EF4-FFF2-40B4-BE49-F238E27FC236}">
                <a16:creationId xmlns:a16="http://schemas.microsoft.com/office/drawing/2014/main" id="{E57C07DE-04C8-41FC-9E43-17198A4F7489}"/>
              </a:ext>
            </a:extLst>
          </p:cNvPr>
          <p:cNvSpPr>
            <a:spLocks noGrp="1"/>
          </p:cNvSpPr>
          <p:nvPr>
            <p:ph idx="1"/>
          </p:nvPr>
        </p:nvSpPr>
        <p:spPr>
          <a:xfrm>
            <a:off x="371094" y="2718054"/>
            <a:ext cx="3438906" cy="3207258"/>
          </a:xfrm>
        </p:spPr>
        <p:txBody>
          <a:bodyPr anchor="t">
            <a:normAutofit/>
          </a:bodyPr>
          <a:lstStyle/>
          <a:p>
            <a:endParaRPr lang="en-US" sz="1700" dirty="0"/>
          </a:p>
        </p:txBody>
      </p:sp>
    </p:spTree>
    <p:extLst>
      <p:ext uri="{BB962C8B-B14F-4D97-AF65-F5344CB8AC3E}">
        <p14:creationId xmlns:p14="http://schemas.microsoft.com/office/powerpoint/2010/main" val="209764624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hape&#10;&#10;Description automatically generated with low confidence">
            <a:extLst>
              <a:ext uri="{FF2B5EF4-FFF2-40B4-BE49-F238E27FC236}">
                <a16:creationId xmlns:a16="http://schemas.microsoft.com/office/drawing/2014/main" id="{6EBD21BA-16CC-9546-AE94-6B0D2FBE792C}"/>
              </a:ext>
            </a:extLst>
          </p:cNvPr>
          <p:cNvPicPr>
            <a:picLocks noChangeAspect="1"/>
          </p:cNvPicPr>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837473B0-CC2E-450A-ABE3-18F120FF3D39}">
                <a1611:picAttrSrcUrl xmlns:a1611="http://schemas.microsoft.com/office/drawing/2016/11/main" r:id="rId4"/>
              </a:ext>
            </a:extLst>
          </a:blip>
          <a:srcRect l="8659" r="6958" b="-1"/>
          <a:stretch/>
        </p:blipFill>
        <p:spPr>
          <a:xfrm>
            <a:off x="3522468" y="10"/>
            <a:ext cx="8669532" cy="6857990"/>
          </a:xfrm>
          <a:prstGeom prst="rect">
            <a:avLst/>
          </a:prstGeom>
        </p:spPr>
      </p:pic>
      <p:sp>
        <p:nvSpPr>
          <p:cNvPr id="21" name="Rectangle 14">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75FEA7-3A13-B94E-A64A-1114E056B735}"/>
              </a:ext>
            </a:extLst>
          </p:cNvPr>
          <p:cNvSpPr>
            <a:spLocks noGrp="1"/>
          </p:cNvSpPr>
          <p:nvPr>
            <p:ph type="title"/>
          </p:nvPr>
        </p:nvSpPr>
        <p:spPr>
          <a:xfrm>
            <a:off x="371094" y="1161288"/>
            <a:ext cx="3438144" cy="1124712"/>
          </a:xfrm>
        </p:spPr>
        <p:txBody>
          <a:bodyPr anchor="b">
            <a:normAutofit/>
          </a:bodyPr>
          <a:lstStyle/>
          <a:p>
            <a:r>
              <a:rPr lang="en-US" sz="2800" dirty="0"/>
              <a:t>Postmortem (Limitations)</a:t>
            </a:r>
          </a:p>
        </p:txBody>
      </p:sp>
      <p:sp>
        <p:nvSpPr>
          <p:cNvPr id="22"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Content Placeholder 9">
            <a:extLst>
              <a:ext uri="{FF2B5EF4-FFF2-40B4-BE49-F238E27FC236}">
                <a16:creationId xmlns:a16="http://schemas.microsoft.com/office/drawing/2014/main" id="{E57C07DE-04C8-41FC-9E43-17198A4F7489}"/>
              </a:ext>
            </a:extLst>
          </p:cNvPr>
          <p:cNvSpPr>
            <a:spLocks noGrp="1"/>
          </p:cNvSpPr>
          <p:nvPr>
            <p:ph idx="1"/>
          </p:nvPr>
        </p:nvSpPr>
        <p:spPr>
          <a:xfrm>
            <a:off x="371094" y="2718054"/>
            <a:ext cx="3438906" cy="3207258"/>
          </a:xfrm>
        </p:spPr>
        <p:txBody>
          <a:bodyPr anchor="t">
            <a:normAutofit/>
          </a:bodyPr>
          <a:lstStyle/>
          <a:p>
            <a:endParaRPr lang="en-US" sz="1700" dirty="0"/>
          </a:p>
        </p:txBody>
      </p:sp>
    </p:spTree>
    <p:extLst>
      <p:ext uri="{BB962C8B-B14F-4D97-AF65-F5344CB8AC3E}">
        <p14:creationId xmlns:p14="http://schemas.microsoft.com/office/powerpoint/2010/main" val="374261710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1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7" name="Picture 506" descr="Background pattern&#10;&#10;Description automatically generated">
            <a:extLst>
              <a:ext uri="{FF2B5EF4-FFF2-40B4-BE49-F238E27FC236}">
                <a16:creationId xmlns:a16="http://schemas.microsoft.com/office/drawing/2014/main" id="{99D8ED39-0DA8-1D4A-A9F8-5854BF9EA2B4}"/>
              </a:ext>
            </a:extLst>
          </p:cNvPr>
          <p:cNvPicPr>
            <a:picLocks noChangeAspect="1"/>
          </p:cNvPicPr>
          <p:nvPr/>
        </p:nvPicPr>
        <p:blipFill>
          <a:blip r:embed="rId2">
            <a:alphaModFix amt="35000"/>
          </a:blip>
          <a:stretch>
            <a:fillRect/>
          </a:stretch>
        </p:blipFill>
        <p:spPr>
          <a:xfrm>
            <a:off x="44450" y="0"/>
            <a:ext cx="12103100" cy="6858000"/>
          </a:xfrm>
          <a:prstGeom prst="rect">
            <a:avLst/>
          </a:prstGeom>
        </p:spPr>
      </p:pic>
      <p:sp>
        <p:nvSpPr>
          <p:cNvPr id="2" name="Title 1">
            <a:extLst>
              <a:ext uri="{FF2B5EF4-FFF2-40B4-BE49-F238E27FC236}">
                <a16:creationId xmlns:a16="http://schemas.microsoft.com/office/drawing/2014/main" id="{EFBECB53-9908-8847-8976-55F394AC1411}"/>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Questions</a:t>
            </a:r>
          </a:p>
        </p:txBody>
      </p:sp>
      <p:sp>
        <p:nvSpPr>
          <p:cNvPr id="27" name="Rectangle: Rounded Corners 1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Help with solid fill">
            <a:extLst>
              <a:ext uri="{FF2B5EF4-FFF2-40B4-BE49-F238E27FC236}">
                <a16:creationId xmlns:a16="http://schemas.microsoft.com/office/drawing/2014/main" id="{9EDA58CF-D7D4-994D-940F-EBF478485A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557738">
            <a:off x="4427518" y="967663"/>
            <a:ext cx="5745159" cy="5745159"/>
          </a:xfrm>
          <a:prstGeom prst="rect">
            <a:avLst/>
          </a:prstGeom>
        </p:spPr>
      </p:pic>
    </p:spTree>
    <p:extLst>
      <p:ext uri="{BB962C8B-B14F-4D97-AF65-F5344CB8AC3E}">
        <p14:creationId xmlns:p14="http://schemas.microsoft.com/office/powerpoint/2010/main" val="89586945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 descr="Abstract wall background">
            <a:extLst>
              <a:ext uri="{FF2B5EF4-FFF2-40B4-BE49-F238E27FC236}">
                <a16:creationId xmlns:a16="http://schemas.microsoft.com/office/drawing/2014/main" id="{F6BE5611-317A-3143-ABD3-11176935DEDA}"/>
              </a:ext>
            </a:extLst>
          </p:cNvPr>
          <p:cNvPicPr>
            <a:picLocks noChangeAspect="1"/>
          </p:cNvPicPr>
          <p:nvPr/>
        </p:nvPicPr>
        <p:blipFill>
          <a:blip r:embed="rId2">
            <a:alphaModFix/>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Lst>
          </a:blip>
          <a:srcRect/>
          <a:stretch/>
        </p:blipFill>
        <p:spPr>
          <a:xfrm>
            <a:off x="-13068" y="-11875"/>
            <a:ext cx="12191338" cy="685799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dist="50800" dir="5400000" algn="ctr" rotWithShape="0">
              <a:schemeClr val="bg1"/>
            </a:outerShdw>
          </a:effectLst>
        </p:spPr>
      </p:pic>
      <p:sp>
        <p:nvSpPr>
          <p:cNvPr id="2" name="Title 1">
            <a:extLst>
              <a:ext uri="{FF2B5EF4-FFF2-40B4-BE49-F238E27FC236}">
                <a16:creationId xmlns:a16="http://schemas.microsoft.com/office/drawing/2014/main" id="{2936D9E0-879D-4743-9D87-6EBB2005A631}"/>
              </a:ext>
            </a:extLst>
          </p:cNvPr>
          <p:cNvSpPr>
            <a:spLocks noGrp="1"/>
          </p:cNvSpPr>
          <p:nvPr>
            <p:ph type="title"/>
          </p:nvPr>
        </p:nvSpPr>
        <p:spPr>
          <a:xfrm>
            <a:off x="841249" y="941832"/>
            <a:ext cx="10506456" cy="2057400"/>
          </a:xfrm>
        </p:spPr>
        <p:txBody>
          <a:bodyPr anchor="b">
            <a:normAutofit/>
          </a:bodyPr>
          <a:lstStyle/>
          <a:p>
            <a:r>
              <a:rPr lang="en-US" sz="5000"/>
              <a:t>Hypothesis</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C6BD9DB-0E7E-0E4C-8F85-3A6279F1DE50}"/>
              </a:ext>
            </a:extLst>
          </p:cNvPr>
          <p:cNvSpPr>
            <a:spLocks noGrp="1"/>
          </p:cNvSpPr>
          <p:nvPr>
            <p:ph idx="1"/>
          </p:nvPr>
        </p:nvSpPr>
        <p:spPr>
          <a:xfrm>
            <a:off x="841248" y="3502152"/>
            <a:ext cx="10506456" cy="2670048"/>
          </a:xfrm>
        </p:spPr>
        <p:txBody>
          <a:bodyPr>
            <a:normAutofit/>
          </a:bodyPr>
          <a:lstStyle/>
          <a:p>
            <a:r>
              <a:rPr lang="en-US" sz="2000"/>
              <a:t>Identification of an individual or an asset is key for recognition. In today’s world of digitization, the most efficient way of having this record is in a digital form as well as to save ourselves from the potential issue of Identity theft. Smart Identity is a solution which will allow users to create a universal digital identity powered by blockchain technology.</a:t>
            </a:r>
          </a:p>
        </p:txBody>
      </p:sp>
    </p:spTree>
    <p:extLst>
      <p:ext uri="{BB962C8B-B14F-4D97-AF65-F5344CB8AC3E}">
        <p14:creationId xmlns:p14="http://schemas.microsoft.com/office/powerpoint/2010/main" val="233240091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982ED45A-68DE-42BE-8813-D821446F55B2}"/>
              </a:ext>
            </a:extLst>
          </p:cNvPr>
          <p:cNvPicPr>
            <a:picLocks noChangeAspect="1"/>
          </p:cNvPicPr>
          <p:nvPr/>
        </p:nvPicPr>
        <p:blipFill rotWithShape="1">
          <a:blip r:embed="rId2"/>
          <a:srcRect l="9790" r="19102"/>
          <a:stretch/>
        </p:blipFill>
        <p:spPr>
          <a:xfrm>
            <a:off x="3522468" y="10"/>
            <a:ext cx="8669532" cy="6857990"/>
          </a:xfrm>
          <a:prstGeom prst="rect">
            <a:avLst/>
          </a:prstGeom>
        </p:spPr>
      </p:pic>
      <p:sp>
        <p:nvSpPr>
          <p:cNvPr id="33" name="Rectangle 32">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6E1B53-C756-0048-BB55-0355EDAADFB0}"/>
              </a:ext>
            </a:extLst>
          </p:cNvPr>
          <p:cNvSpPr>
            <a:spLocks noGrp="1"/>
          </p:cNvSpPr>
          <p:nvPr>
            <p:ph type="title"/>
          </p:nvPr>
        </p:nvSpPr>
        <p:spPr>
          <a:xfrm>
            <a:off x="371094" y="1161288"/>
            <a:ext cx="4200906" cy="1124712"/>
          </a:xfrm>
        </p:spPr>
        <p:txBody>
          <a:bodyPr anchor="b">
            <a:normAutofit/>
          </a:bodyPr>
          <a:lstStyle/>
          <a:p>
            <a:r>
              <a:rPr lang="en-US" sz="2800" dirty="0"/>
              <a:t>Motivation &amp; Summary</a:t>
            </a:r>
          </a:p>
        </p:txBody>
      </p:sp>
      <p:sp>
        <p:nvSpPr>
          <p:cNvPr id="35" name="Rectangle 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99A92BE-BE14-CA4F-BCA9-90D43D5D13EC}"/>
              </a:ext>
            </a:extLst>
          </p:cNvPr>
          <p:cNvSpPr>
            <a:spLocks noGrp="1"/>
          </p:cNvSpPr>
          <p:nvPr>
            <p:ph idx="1"/>
          </p:nvPr>
        </p:nvSpPr>
        <p:spPr>
          <a:xfrm>
            <a:off x="371094" y="2718054"/>
            <a:ext cx="3438906" cy="3207258"/>
          </a:xfrm>
        </p:spPr>
        <p:txBody>
          <a:bodyPr anchor="t">
            <a:normAutofit/>
          </a:bodyPr>
          <a:lstStyle/>
          <a:p>
            <a:r>
              <a:rPr lang="en-US" sz="1700" dirty="0"/>
              <a:t>By leveraging the security, anonymity, flexibility, and decentralization of a Smart Contract, Solidity allowed us to build a non-fungible token which can store essential and private as well as non-private identification elements, including the ability to store documentation.</a:t>
            </a:r>
          </a:p>
        </p:txBody>
      </p:sp>
    </p:spTree>
    <p:extLst>
      <p:ext uri="{BB962C8B-B14F-4D97-AF65-F5344CB8AC3E}">
        <p14:creationId xmlns:p14="http://schemas.microsoft.com/office/powerpoint/2010/main" val="314532676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27" name="Picture 26">
            <a:extLst>
              <a:ext uri="{FF2B5EF4-FFF2-40B4-BE49-F238E27FC236}">
                <a16:creationId xmlns:a16="http://schemas.microsoft.com/office/drawing/2014/main" id="{982ED45A-68DE-42BE-8813-D821446F55B2}"/>
              </a:ext>
            </a:extLst>
          </p:cNvPr>
          <p:cNvPicPr>
            <a:picLocks noChangeAspect="1"/>
          </p:cNvPicPr>
          <p:nvPr/>
        </p:nvPicPr>
        <p:blipFill rotWithShape="1">
          <a:blip r:embed="rId2"/>
          <a:srcRect l="9790" r="19102"/>
          <a:stretch/>
        </p:blipFill>
        <p:spPr>
          <a:xfrm>
            <a:off x="3522468" y="10"/>
            <a:ext cx="8669532" cy="6857990"/>
          </a:xfrm>
          <a:prstGeom prst="rect">
            <a:avLst/>
          </a:prstGeom>
        </p:spPr>
      </p:pic>
      <p:sp>
        <p:nvSpPr>
          <p:cNvPr id="33" name="Rectangle 32">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756E1B53-C756-0048-BB55-0355EDAADFB0}"/>
              </a:ext>
            </a:extLst>
          </p:cNvPr>
          <p:cNvSpPr>
            <a:spLocks noGrp="1"/>
          </p:cNvSpPr>
          <p:nvPr>
            <p:ph type="title"/>
          </p:nvPr>
        </p:nvSpPr>
        <p:spPr>
          <a:xfrm>
            <a:off x="371094" y="1161288"/>
            <a:ext cx="4200906" cy="1124712"/>
          </a:xfrm>
        </p:spPr>
        <p:txBody>
          <a:bodyPr anchor="b">
            <a:normAutofit/>
          </a:bodyPr>
          <a:lstStyle/>
          <a:p>
            <a:r>
              <a:rPr lang="en-US" sz="2800" dirty="0"/>
              <a:t>Motivation &amp; Summary Cont.</a:t>
            </a:r>
          </a:p>
        </p:txBody>
      </p:sp>
      <p:sp>
        <p:nvSpPr>
          <p:cNvPr id="35" name="Rectangle 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99A92BE-BE14-CA4F-BCA9-90D43D5D13EC}"/>
              </a:ext>
            </a:extLst>
          </p:cNvPr>
          <p:cNvSpPr>
            <a:spLocks noGrp="1"/>
          </p:cNvSpPr>
          <p:nvPr>
            <p:ph idx="1"/>
          </p:nvPr>
        </p:nvSpPr>
        <p:spPr>
          <a:xfrm>
            <a:off x="371094" y="2718054"/>
            <a:ext cx="3438906" cy="3207258"/>
          </a:xfrm>
        </p:spPr>
        <p:txBody>
          <a:bodyPr anchor="t">
            <a:normAutofit/>
          </a:bodyPr>
          <a:lstStyle/>
          <a:p>
            <a:r>
              <a:rPr lang="en-US" sz="1700" dirty="0"/>
              <a:t>We leveraged the Web3 network using Python to communicate dynamic inputs and character fields back and forth to Solidity for constant streamlined read-only capabilities in the blockchain smart contract to then be stored in a wallet using the Pinata client.</a:t>
            </a:r>
          </a:p>
        </p:txBody>
      </p:sp>
    </p:spTree>
    <p:extLst>
      <p:ext uri="{BB962C8B-B14F-4D97-AF65-F5344CB8AC3E}">
        <p14:creationId xmlns:p14="http://schemas.microsoft.com/office/powerpoint/2010/main" val="282964623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27" name="Picture 26">
            <a:extLst>
              <a:ext uri="{FF2B5EF4-FFF2-40B4-BE49-F238E27FC236}">
                <a16:creationId xmlns:a16="http://schemas.microsoft.com/office/drawing/2014/main" id="{982ED45A-68DE-42BE-8813-D821446F55B2}"/>
              </a:ext>
            </a:extLst>
          </p:cNvPr>
          <p:cNvPicPr>
            <a:picLocks noChangeAspect="1"/>
          </p:cNvPicPr>
          <p:nvPr/>
        </p:nvPicPr>
        <p:blipFill rotWithShape="1">
          <a:blip r:embed="rId2"/>
          <a:srcRect l="9790" r="19102"/>
          <a:stretch/>
        </p:blipFill>
        <p:spPr>
          <a:xfrm>
            <a:off x="3522468" y="10"/>
            <a:ext cx="8669532" cy="6857990"/>
          </a:xfrm>
          <a:prstGeom prst="rect">
            <a:avLst/>
          </a:prstGeom>
        </p:spPr>
      </p:pic>
      <p:sp>
        <p:nvSpPr>
          <p:cNvPr id="33" name="Rectangle 32">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756E1B53-C756-0048-BB55-0355EDAADFB0}"/>
              </a:ext>
            </a:extLst>
          </p:cNvPr>
          <p:cNvSpPr>
            <a:spLocks noGrp="1"/>
          </p:cNvSpPr>
          <p:nvPr>
            <p:ph type="title"/>
          </p:nvPr>
        </p:nvSpPr>
        <p:spPr>
          <a:xfrm>
            <a:off x="371094" y="1161288"/>
            <a:ext cx="4200906" cy="1124712"/>
          </a:xfrm>
        </p:spPr>
        <p:txBody>
          <a:bodyPr anchor="b">
            <a:normAutofit/>
          </a:bodyPr>
          <a:lstStyle/>
          <a:p>
            <a:r>
              <a:rPr lang="en-US" sz="2800" dirty="0"/>
              <a:t>Motivation &amp; Summary Cont.</a:t>
            </a:r>
          </a:p>
        </p:txBody>
      </p:sp>
      <p:sp>
        <p:nvSpPr>
          <p:cNvPr id="35" name="Rectangle 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99A92BE-BE14-CA4F-BCA9-90D43D5D13EC}"/>
              </a:ext>
            </a:extLst>
          </p:cNvPr>
          <p:cNvSpPr>
            <a:spLocks noGrp="1"/>
          </p:cNvSpPr>
          <p:nvPr>
            <p:ph idx="1"/>
          </p:nvPr>
        </p:nvSpPr>
        <p:spPr>
          <a:xfrm>
            <a:off x="371094" y="2718054"/>
            <a:ext cx="3438906" cy="3207258"/>
          </a:xfrm>
        </p:spPr>
        <p:txBody>
          <a:bodyPr anchor="t">
            <a:normAutofit fontScale="92500" lnSpcReduction="20000"/>
          </a:bodyPr>
          <a:lstStyle/>
          <a:p>
            <a:r>
              <a:rPr lang="en-US" sz="1700" dirty="0"/>
              <a:t>When the transaction is stored in the blockchain, it can be intentionally identified and retrieved for any purpose, so long as the user intends to use it. Examples of use include passports, driver’s licenses, social security cards, credit cards, medical documents, registrations, wills, physical contracts, checks, financial documents, among many others.</a:t>
            </a:r>
          </a:p>
        </p:txBody>
      </p:sp>
    </p:spTree>
    <p:extLst>
      <p:ext uri="{BB962C8B-B14F-4D97-AF65-F5344CB8AC3E}">
        <p14:creationId xmlns:p14="http://schemas.microsoft.com/office/powerpoint/2010/main" val="199326137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27" name="Picture 26">
            <a:extLst>
              <a:ext uri="{FF2B5EF4-FFF2-40B4-BE49-F238E27FC236}">
                <a16:creationId xmlns:a16="http://schemas.microsoft.com/office/drawing/2014/main" id="{982ED45A-68DE-42BE-8813-D821446F55B2}"/>
              </a:ext>
            </a:extLst>
          </p:cNvPr>
          <p:cNvPicPr>
            <a:picLocks noChangeAspect="1"/>
          </p:cNvPicPr>
          <p:nvPr/>
        </p:nvPicPr>
        <p:blipFill rotWithShape="1">
          <a:blip r:embed="rId2"/>
          <a:srcRect l="9790" r="19102"/>
          <a:stretch/>
        </p:blipFill>
        <p:spPr>
          <a:xfrm>
            <a:off x="3522468" y="10"/>
            <a:ext cx="8669532" cy="6857990"/>
          </a:xfrm>
          <a:prstGeom prst="rect">
            <a:avLst/>
          </a:prstGeom>
        </p:spPr>
      </p:pic>
      <p:sp>
        <p:nvSpPr>
          <p:cNvPr id="33" name="Rectangle 32">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756E1B53-C756-0048-BB55-0355EDAADFB0}"/>
              </a:ext>
            </a:extLst>
          </p:cNvPr>
          <p:cNvSpPr>
            <a:spLocks noGrp="1"/>
          </p:cNvSpPr>
          <p:nvPr>
            <p:ph type="title"/>
          </p:nvPr>
        </p:nvSpPr>
        <p:spPr>
          <a:xfrm>
            <a:off x="371094" y="1161288"/>
            <a:ext cx="4200906" cy="1124712"/>
          </a:xfrm>
        </p:spPr>
        <p:txBody>
          <a:bodyPr anchor="b">
            <a:normAutofit/>
          </a:bodyPr>
          <a:lstStyle/>
          <a:p>
            <a:r>
              <a:rPr lang="en-US" sz="2800" dirty="0"/>
              <a:t>Motivation &amp; Summary Cont.</a:t>
            </a:r>
          </a:p>
        </p:txBody>
      </p:sp>
      <p:sp>
        <p:nvSpPr>
          <p:cNvPr id="35" name="Rectangle 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99A92BE-BE14-CA4F-BCA9-90D43D5D13EC}"/>
              </a:ext>
            </a:extLst>
          </p:cNvPr>
          <p:cNvSpPr>
            <a:spLocks noGrp="1"/>
          </p:cNvSpPr>
          <p:nvPr>
            <p:ph idx="1"/>
          </p:nvPr>
        </p:nvSpPr>
        <p:spPr>
          <a:xfrm>
            <a:off x="371094" y="2718054"/>
            <a:ext cx="3438906" cy="3207258"/>
          </a:xfrm>
        </p:spPr>
        <p:txBody>
          <a:bodyPr anchor="t">
            <a:normAutofit/>
          </a:bodyPr>
          <a:lstStyle/>
          <a:p>
            <a:r>
              <a:rPr lang="en-US" sz="1700" dirty="0"/>
              <a:t>Finally, we used the </a:t>
            </a:r>
            <a:r>
              <a:rPr lang="en-US" sz="1700" dirty="0" err="1"/>
              <a:t>Streamlit</a:t>
            </a:r>
            <a:r>
              <a:rPr lang="en-US" sz="1700" dirty="0"/>
              <a:t> data script editor to create an interactive and user-friendly method of interaction between them and the SIMPL decentralized application that presents a fluid format for efficient completion</a:t>
            </a:r>
          </a:p>
        </p:txBody>
      </p:sp>
    </p:spTree>
    <p:extLst>
      <p:ext uri="{BB962C8B-B14F-4D97-AF65-F5344CB8AC3E}">
        <p14:creationId xmlns:p14="http://schemas.microsoft.com/office/powerpoint/2010/main" val="251801109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ground pattern&#10;&#10;Description automatically generated with medium confidence">
            <a:extLst>
              <a:ext uri="{FF2B5EF4-FFF2-40B4-BE49-F238E27FC236}">
                <a16:creationId xmlns:a16="http://schemas.microsoft.com/office/drawing/2014/main" id="{A0075102-F6E6-4F34-BAD9-9664C622006C}"/>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GlowEdges/>
                    </a14:imgEffect>
                  </a14:imgLayer>
                </a14:imgProps>
              </a:ext>
            </a:extLst>
          </a:blip>
          <a:srcRect t="28685" b="13622"/>
          <a:stretch/>
        </p:blipFill>
        <p:spPr>
          <a:xfrm>
            <a:off x="21" y="10"/>
            <a:ext cx="12191979" cy="6857990"/>
          </a:xfrm>
          <a:prstGeom prst="rect">
            <a:avLst/>
          </a:prstGeom>
        </p:spPr>
      </p:pic>
      <p:sp>
        <p:nvSpPr>
          <p:cNvPr id="2" name="Title 1">
            <a:extLst>
              <a:ext uri="{FF2B5EF4-FFF2-40B4-BE49-F238E27FC236}">
                <a16:creationId xmlns:a16="http://schemas.microsoft.com/office/drawing/2014/main" id="{F98A827C-F499-1D42-8E15-B6CBCA00D0A1}"/>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5400" dirty="0"/>
              <a:t>Model Summary</a:t>
            </a:r>
            <a:endParaRPr lang="en-US" sz="5000" dirty="0"/>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D3DFC0D-43BF-2143-9756-6FD5B61C0887}"/>
              </a:ext>
            </a:extLst>
          </p:cNvPr>
          <p:cNvSpPr txBox="1"/>
          <p:nvPr/>
        </p:nvSpPr>
        <p:spPr>
          <a:xfrm>
            <a:off x="841248" y="3502152"/>
            <a:ext cx="10506456" cy="2670048"/>
          </a:xfrm>
          <a:prstGeom prst="rect">
            <a:avLst/>
          </a:prstGeom>
        </p:spPr>
        <p:txBody>
          <a:bodyPr vert="horz" lIns="91440" tIns="45720" rIns="91440" bIns="45720" rtlCol="0">
            <a:normAutofit/>
          </a:bodyPr>
          <a:lstStyle/>
          <a:p>
            <a:pPr marL="285750" indent="-228600">
              <a:lnSpc>
                <a:spcPct val="110000"/>
              </a:lnSpc>
              <a:spcAft>
                <a:spcPts val="600"/>
              </a:spcAft>
              <a:buFont typeface="Arial" panose="020B0604020202020204" pitchFamily="34" charset="0"/>
              <a:buChar char="•"/>
            </a:pPr>
            <a:endParaRPr lang="en-US" sz="2000" dirty="0"/>
          </a:p>
        </p:txBody>
      </p:sp>
      <p:sp>
        <p:nvSpPr>
          <p:cNvPr id="6" name="TextBox 5">
            <a:extLst>
              <a:ext uri="{FF2B5EF4-FFF2-40B4-BE49-F238E27FC236}">
                <a16:creationId xmlns:a16="http://schemas.microsoft.com/office/drawing/2014/main" id="{96FA3959-CCBC-4BFB-925D-801599B6B909}"/>
              </a:ext>
            </a:extLst>
          </p:cNvPr>
          <p:cNvSpPr txBox="1"/>
          <p:nvPr/>
        </p:nvSpPr>
        <p:spPr>
          <a:xfrm>
            <a:off x="918633" y="3598511"/>
            <a:ext cx="10351685" cy="2585323"/>
          </a:xfrm>
          <a:prstGeom prst="rect">
            <a:avLst/>
          </a:prstGeom>
          <a:noFill/>
        </p:spPr>
        <p:txBody>
          <a:bodyPr wrap="square" rtlCol="0">
            <a:spAutoFit/>
          </a:bodyPr>
          <a:lstStyle/>
          <a:p>
            <a:endParaRPr lang="en-US" dirty="0"/>
          </a:p>
          <a:p>
            <a:r>
              <a:rPr lang="en-US" dirty="0"/>
              <a:t>Smart Contract/Token Creation Tool: Solidity</a:t>
            </a:r>
          </a:p>
          <a:p>
            <a:endParaRPr lang="en-US" dirty="0"/>
          </a:p>
          <a:p>
            <a:r>
              <a:rPr lang="en-US" dirty="0"/>
              <a:t>Storage/Wallet: Pinata Client</a:t>
            </a:r>
          </a:p>
          <a:p>
            <a:endParaRPr lang="en-US" dirty="0"/>
          </a:p>
          <a:p>
            <a:r>
              <a:rPr lang="en-US" dirty="0"/>
              <a:t>User-Interface Creation Tool: </a:t>
            </a:r>
            <a:r>
              <a:rPr lang="en-US" dirty="0" err="1"/>
              <a:t>Streamlit</a:t>
            </a:r>
            <a:endParaRPr lang="en-US" dirty="0"/>
          </a:p>
          <a:p>
            <a:endParaRPr lang="en-US" dirty="0"/>
          </a:p>
          <a:p>
            <a:r>
              <a:rPr lang="en-US" dirty="0"/>
              <a:t>Smart Contract/User-Input Backend Communication Tool: Web3 via Python</a:t>
            </a:r>
          </a:p>
          <a:p>
            <a:endParaRPr lang="en-US" dirty="0"/>
          </a:p>
        </p:txBody>
      </p:sp>
    </p:spTree>
    <p:extLst>
      <p:ext uri="{BB962C8B-B14F-4D97-AF65-F5344CB8AC3E}">
        <p14:creationId xmlns:p14="http://schemas.microsoft.com/office/powerpoint/2010/main" val="89470941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ground pattern&#10;&#10;Description automatically generated with medium confidence">
            <a:extLst>
              <a:ext uri="{FF2B5EF4-FFF2-40B4-BE49-F238E27FC236}">
                <a16:creationId xmlns:a16="http://schemas.microsoft.com/office/drawing/2014/main" id="{A0075102-F6E6-4F34-BAD9-9664C622006C}"/>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GlowEdges/>
                    </a14:imgEffect>
                  </a14:imgLayer>
                </a14:imgProps>
              </a:ext>
            </a:extLst>
          </a:blip>
          <a:srcRect t="28685" b="13622"/>
          <a:stretch/>
        </p:blipFill>
        <p:spPr>
          <a:xfrm>
            <a:off x="21" y="10"/>
            <a:ext cx="12191979" cy="6857990"/>
          </a:xfrm>
          <a:prstGeom prst="rect">
            <a:avLst/>
          </a:prstGeom>
        </p:spPr>
      </p:pic>
      <p:sp>
        <p:nvSpPr>
          <p:cNvPr id="2" name="Title 1">
            <a:extLst>
              <a:ext uri="{FF2B5EF4-FFF2-40B4-BE49-F238E27FC236}">
                <a16:creationId xmlns:a16="http://schemas.microsoft.com/office/drawing/2014/main" id="{F98A827C-F499-1D42-8E15-B6CBCA00D0A1}"/>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5400" dirty="0"/>
              <a:t>Model Summary</a:t>
            </a:r>
            <a:endParaRPr lang="en-US" sz="5000" dirty="0"/>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D3DFC0D-43BF-2143-9756-6FD5B61C0887}"/>
              </a:ext>
            </a:extLst>
          </p:cNvPr>
          <p:cNvSpPr txBox="1"/>
          <p:nvPr/>
        </p:nvSpPr>
        <p:spPr>
          <a:xfrm>
            <a:off x="841248" y="3502152"/>
            <a:ext cx="10506456" cy="2670048"/>
          </a:xfrm>
          <a:prstGeom prst="rect">
            <a:avLst/>
          </a:prstGeom>
        </p:spPr>
        <p:txBody>
          <a:bodyPr vert="horz" lIns="91440" tIns="45720" rIns="91440" bIns="45720" rtlCol="0">
            <a:normAutofit/>
          </a:bodyPr>
          <a:lstStyle/>
          <a:p>
            <a:pPr marL="285750" indent="-228600">
              <a:lnSpc>
                <a:spcPct val="110000"/>
              </a:lnSpc>
              <a:spcAft>
                <a:spcPts val="600"/>
              </a:spcAft>
              <a:buFont typeface="Arial" panose="020B0604020202020204" pitchFamily="34" charset="0"/>
              <a:buChar char="•"/>
            </a:pPr>
            <a:endParaRPr lang="en-US" sz="2000" dirty="0"/>
          </a:p>
        </p:txBody>
      </p:sp>
      <p:sp>
        <p:nvSpPr>
          <p:cNvPr id="6" name="TextBox 5">
            <a:extLst>
              <a:ext uri="{FF2B5EF4-FFF2-40B4-BE49-F238E27FC236}">
                <a16:creationId xmlns:a16="http://schemas.microsoft.com/office/drawing/2014/main" id="{96FA3959-CCBC-4BFB-925D-801599B6B909}"/>
              </a:ext>
            </a:extLst>
          </p:cNvPr>
          <p:cNvSpPr txBox="1"/>
          <p:nvPr/>
        </p:nvSpPr>
        <p:spPr>
          <a:xfrm>
            <a:off x="918633" y="3598511"/>
            <a:ext cx="10351685" cy="3139321"/>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Four main pieces of information collected</a:t>
            </a:r>
          </a:p>
          <a:p>
            <a:pPr marL="742950" lvl="1" indent="-285750">
              <a:buFont typeface="Arial" panose="020B0604020202020204" pitchFamily="34" charset="0"/>
              <a:buChar char="•"/>
            </a:pPr>
            <a:r>
              <a:rPr lang="en-US" dirty="0"/>
              <a:t>First name, last name, date of birth, and social security number</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Key feature: secure storage of documentation to token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stored in any crypto wallet, easily accessible and highly secured</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95962450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37630124-F325-204D-AC0B-6C337741103D}"/>
              </a:ext>
            </a:extLst>
          </p:cNvPr>
          <p:cNvPicPr>
            <a:picLocks noChangeAspect="1"/>
          </p:cNvPicPr>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837473B0-CC2E-450A-ABE3-18F120FF3D39}">
                <a1611:picAttrSrcUrl xmlns:a1611="http://schemas.microsoft.com/office/drawing/2016/11/main" r:id="rId4"/>
              </a:ext>
            </a:extLst>
          </a:blip>
          <a:srcRect l="8283" r="8282" b="-1"/>
          <a:stretch/>
        </p:blipFill>
        <p:spPr>
          <a:xfrm>
            <a:off x="3522468" y="10"/>
            <a:ext cx="8669532" cy="6857990"/>
          </a:xfrm>
          <a:prstGeom prst="rect">
            <a:avLst/>
          </a:prstGeom>
        </p:spPr>
      </p:pic>
      <p:sp>
        <p:nvSpPr>
          <p:cNvPr id="62" name="Rectangle 61">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502AB3-9B71-E046-90F1-1BEEE3A47BD3}"/>
              </a:ext>
            </a:extLst>
          </p:cNvPr>
          <p:cNvSpPr>
            <a:spLocks noGrp="1"/>
          </p:cNvSpPr>
          <p:nvPr>
            <p:ph type="title"/>
          </p:nvPr>
        </p:nvSpPr>
        <p:spPr>
          <a:xfrm>
            <a:off x="371093" y="1161288"/>
            <a:ext cx="5175267" cy="1124712"/>
          </a:xfrm>
        </p:spPr>
        <p:txBody>
          <a:bodyPr vert="horz" lIns="91440" tIns="45720" rIns="91440" bIns="45720" rtlCol="0" anchor="b">
            <a:normAutofit/>
          </a:bodyPr>
          <a:lstStyle/>
          <a:p>
            <a:r>
              <a:rPr lang="en-US" sz="2800" dirty="0"/>
              <a:t>Data Exploration &amp; Clean up</a:t>
            </a:r>
          </a:p>
        </p:txBody>
      </p:sp>
      <p:sp>
        <p:nvSpPr>
          <p:cNvPr id="64" name="Rectangle 6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C2CC9C9-8FC2-764C-A01B-65FA7A707D0F}"/>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28600">
              <a:lnSpc>
                <a:spcPct val="110000"/>
              </a:lnSpc>
              <a:spcAft>
                <a:spcPts val="600"/>
              </a:spcAft>
              <a:buFont typeface="Arial" panose="020B0604020202020204" pitchFamily="34" charset="0"/>
              <a:buChar char="•"/>
            </a:pPr>
            <a:r>
              <a:rPr lang="en-US" sz="1700" dirty="0" err="1"/>
              <a:t>fefefgf</a:t>
            </a:r>
            <a:endParaRPr lang="en-US" sz="1700" dirty="0"/>
          </a:p>
        </p:txBody>
      </p:sp>
    </p:spTree>
    <p:extLst>
      <p:ext uri="{BB962C8B-B14F-4D97-AF65-F5344CB8AC3E}">
        <p14:creationId xmlns:p14="http://schemas.microsoft.com/office/powerpoint/2010/main" val="352610077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746</TotalTime>
  <Words>380</Words>
  <Application>Microsoft Office PowerPoint</Application>
  <PresentationFormat>Widescreen</PresentationFormat>
  <Paragraphs>38</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Neue Haas Grotesk Text Pro</vt:lpstr>
      <vt:lpstr>AccentBoxVTI</vt:lpstr>
      <vt:lpstr>Smart Identity Management Platform Layout</vt:lpstr>
      <vt:lpstr>Hypothesis</vt:lpstr>
      <vt:lpstr>Motivation &amp; Summary</vt:lpstr>
      <vt:lpstr>Motivation &amp; Summary Cont.</vt:lpstr>
      <vt:lpstr>Motivation &amp; Summary Cont.</vt:lpstr>
      <vt:lpstr>Motivation &amp; Summary Cont.</vt:lpstr>
      <vt:lpstr>Model Summary</vt:lpstr>
      <vt:lpstr>Model Summary</vt:lpstr>
      <vt:lpstr>Data Exploration &amp; Clean up</vt:lpstr>
      <vt:lpstr>Findings &amp; Discussion</vt:lpstr>
      <vt:lpstr>Postmortem</vt:lpstr>
      <vt:lpstr>Postmortem (Limitations)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Identity Management Platform</dc:title>
  <dc:creator>brittany jacques</dc:creator>
  <cp:lastModifiedBy>J B</cp:lastModifiedBy>
  <cp:revision>12</cp:revision>
  <dcterms:created xsi:type="dcterms:W3CDTF">2022-02-04T03:45:20Z</dcterms:created>
  <dcterms:modified xsi:type="dcterms:W3CDTF">2022-02-08T01:34:49Z</dcterms:modified>
</cp:coreProperties>
</file>